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7"/>
  </p:notesMasterIdLst>
  <p:handoutMasterIdLst>
    <p:handoutMasterId r:id="rId18"/>
  </p:handoutMasterIdLst>
  <p:sldIdLst>
    <p:sldId id="256" r:id="rId5"/>
    <p:sldId id="277" r:id="rId6"/>
    <p:sldId id="294" r:id="rId7"/>
    <p:sldId id="300" r:id="rId8"/>
    <p:sldId id="301" r:id="rId9"/>
    <p:sldId id="299" r:id="rId10"/>
    <p:sldId id="296" r:id="rId11"/>
    <p:sldId id="297" r:id="rId12"/>
    <p:sldId id="298" r:id="rId13"/>
    <p:sldId id="306" r:id="rId14"/>
    <p:sldId id="304" r:id="rId15"/>
    <p:sldId id="27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1" autoAdjust="0"/>
    <p:restoredTop sz="96392" autoAdjust="0"/>
  </p:normalViewPr>
  <p:slideViewPr>
    <p:cSldViewPr snapToGrid="0">
      <p:cViewPr varScale="1">
        <p:scale>
          <a:sx n="106" d="100"/>
          <a:sy n="106" d="100"/>
        </p:scale>
        <p:origin x="84" y="272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4/28/2023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4/28/2023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biggest stoppage in development is troubleshooting</a:t>
            </a:r>
          </a:p>
          <a:p>
            <a:r>
              <a:rPr lang="en-US" dirty="0"/>
              <a:t>wiring bugs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82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147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481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600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8749" y="1361938"/>
            <a:ext cx="6765925" cy="4968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286002"/>
            <a:ext cx="6094270" cy="354214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58125" y="2284624"/>
            <a:ext cx="3147332" cy="306388"/>
          </a:xfrm>
        </p:spPr>
        <p:txBody>
          <a:bodyPr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9084"/>
            <a:ext cx="10515600" cy="3695338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/>
          <a:lstStyle>
            <a:lvl1pPr>
              <a:defRPr sz="900"/>
            </a:lvl1pPr>
          </a:lstStyle>
          <a:p>
            <a:pPr algn="l"/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79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/>
          <a:lstStyle/>
          <a:p>
            <a:r>
              <a:rPr lang="en-US" dirty="0"/>
              <a:t>Stability Setup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/>
          <a:lstStyle/>
          <a:p>
            <a:r>
              <a:rPr lang="en-US" dirty="0"/>
              <a:t>Andrew Chen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318DB-2676-8C8D-CF93-01606B84D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STABLIZED PCE</a:t>
            </a:r>
            <a:br>
              <a:rPr lang="en-US" dirty="0"/>
            </a:br>
            <a:r>
              <a:rPr lang="en-US" dirty="0"/>
              <a:t>(4 device setup: </a:t>
            </a:r>
            <a:r>
              <a:rPr lang="en-US" dirty="0">
                <a:latin typeface="-apple-system"/>
              </a:rPr>
              <a:t>4</a:t>
            </a:r>
            <a:r>
              <a:rPr lang="en-US" b="0" i="0" dirty="0">
                <a:effectLst/>
                <a:latin typeface="-apple-system"/>
              </a:rPr>
              <a:t>/25/2023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85F718-6C86-00E9-78FE-74B5D1B45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10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E4BED1-9DBE-CEF7-4571-6AA938FD979E}"/>
              </a:ext>
            </a:extLst>
          </p:cNvPr>
          <p:cNvSpPr txBox="1"/>
          <p:nvPr/>
        </p:nvSpPr>
        <p:spPr>
          <a:xfrm>
            <a:off x="976993" y="1645998"/>
            <a:ext cx="430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Litos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B6AC47-02A8-E708-0FB9-F4B9C8DC96FB}"/>
              </a:ext>
            </a:extLst>
          </p:cNvPr>
          <p:cNvSpPr txBox="1"/>
          <p:nvPr/>
        </p:nvSpPr>
        <p:spPr>
          <a:xfrm>
            <a:off x="6761530" y="1615719"/>
            <a:ext cx="430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My Setup</a:t>
            </a:r>
          </a:p>
        </p:txBody>
      </p:sp>
      <p:pic>
        <p:nvPicPr>
          <p:cNvPr id="3" name="Picture 2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A5084445-9F81-9C4D-8F9C-AB683C84B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45" y="1985051"/>
            <a:ext cx="5793206" cy="4371299"/>
          </a:xfrm>
          <a:prstGeom prst="rect">
            <a:avLst/>
          </a:prstGeom>
        </p:spPr>
      </p:pic>
      <p:pic>
        <p:nvPicPr>
          <p:cNvPr id="4" name="Picture 3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0819938D-D4B9-F260-575B-64737E6509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207" y="1985051"/>
            <a:ext cx="5894132" cy="398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95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CF716-2304-3E9E-A309-72B2B2FA8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609801"/>
            <a:ext cx="8421688" cy="1325563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FB450-D6C3-F43F-2BD2-57A854BA23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0083" y="1935364"/>
            <a:ext cx="2882475" cy="823912"/>
          </a:xfrm>
        </p:spPr>
        <p:txBody>
          <a:bodyPr/>
          <a:lstStyle/>
          <a:p>
            <a:r>
              <a:rPr lang="en-US" dirty="0"/>
              <a:t>Top Priority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B2CA90-29CA-6491-3CC2-3E76A77FA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30083" y="2993034"/>
            <a:ext cx="2882475" cy="3034787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Replicate performance of one device setup on 4 device parallel measurement.</a:t>
            </a:r>
          </a:p>
          <a:p>
            <a:pPr marL="285750" indent="-285750">
              <a:buFontTx/>
              <a:buChar char="-"/>
            </a:pPr>
            <a:r>
              <a:rPr lang="en-US" dirty="0"/>
              <a:t>Figure out bugs causing current measurement inaccuracies.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93BF75-708D-F032-04AA-475CC2D24F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34644" y="1935364"/>
            <a:ext cx="2896671" cy="823912"/>
          </a:xfrm>
        </p:spPr>
        <p:txBody>
          <a:bodyPr/>
          <a:lstStyle/>
          <a:p>
            <a:r>
              <a:rPr lang="en-US" dirty="0"/>
              <a:t>Medium Priority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166A1B-7915-E3B7-2978-BE63F90455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34644" y="2993034"/>
            <a:ext cx="2896671" cy="1997867"/>
          </a:xfrm>
        </p:spPr>
        <p:txBody>
          <a:bodyPr>
            <a:normAutofit lnSpcReduction="10000"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Develop solar simulator with low degradation at 1000 </a:t>
            </a:r>
            <a:r>
              <a:rPr lang="en-US" dirty="0" err="1"/>
              <a:t>hrs</a:t>
            </a:r>
            <a:r>
              <a:rPr lang="en-US" dirty="0"/>
              <a:t> of runtime</a:t>
            </a:r>
          </a:p>
          <a:p>
            <a:pPr marL="285750" indent="-285750">
              <a:buFontTx/>
              <a:buChar char="-"/>
            </a:pPr>
            <a:r>
              <a:rPr lang="en-US" dirty="0"/>
              <a:t>Develop sample holder to eliminate reliance on Litos Lite sample holder</a:t>
            </a:r>
          </a:p>
          <a:p>
            <a:pPr marL="285750" indent="-285750">
              <a:buFontTx/>
              <a:buChar char="-"/>
            </a:pPr>
            <a:r>
              <a:rPr lang="en-US" dirty="0"/>
              <a:t>Create Standard Operating Procedure manual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6F8472-FA93-684A-EF3C-73ED580EACA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53400" y="1935364"/>
            <a:ext cx="2882475" cy="823912"/>
          </a:xfrm>
        </p:spPr>
        <p:txBody>
          <a:bodyPr/>
          <a:lstStyle/>
          <a:p>
            <a:r>
              <a:rPr lang="en-US" dirty="0"/>
              <a:t>Low priority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4C64A8-7B2A-14A0-1141-8EBBFC7BEAFE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3400" y="2993034"/>
            <a:ext cx="2882475" cy="1997867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Improve user interface.</a:t>
            </a:r>
          </a:p>
          <a:p>
            <a:pPr marL="285750" indent="-285750">
              <a:buFontTx/>
              <a:buChar char="-"/>
            </a:pPr>
            <a:r>
              <a:rPr lang="en-US" dirty="0"/>
              <a:t>Improve usability of graph creation code.</a:t>
            </a:r>
          </a:p>
          <a:p>
            <a:pPr marL="285750" indent="-285750">
              <a:buFontTx/>
              <a:buChar char="-"/>
            </a:pPr>
            <a:r>
              <a:rPr lang="en-US" dirty="0"/>
              <a:t>Create detailed documentation for code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3961DAE-91A7-8A0F-2BEE-F9EB8E117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845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you,</a:t>
            </a:r>
            <a:br>
              <a:rPr lang="en-US" dirty="0"/>
            </a:br>
            <a:br>
              <a:rPr lang="en-US" dirty="0"/>
            </a:br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351024"/>
            <a:ext cx="4179570" cy="2004161"/>
          </a:xfrm>
        </p:spPr>
        <p:txBody>
          <a:bodyPr>
            <a:normAutofit/>
          </a:bodyPr>
          <a:lstStyle/>
          <a:p>
            <a:r>
              <a:rPr lang="en-US" dirty="0"/>
              <a:t>Andrew Chen</a:t>
            </a:r>
          </a:p>
          <a:p>
            <a:r>
              <a:rPr lang="en-US" dirty="0"/>
              <a:t>achen461@gatech.edu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020445"/>
            <a:ext cx="3171825" cy="1325563"/>
          </a:xfrm>
        </p:spPr>
        <p:txBody>
          <a:bodyPr/>
          <a:lstStyle/>
          <a:p>
            <a:r>
              <a:rPr lang="en-ZA" dirty="0"/>
              <a:t>Purpose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852112" cy="3067551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1800" dirty="0"/>
              <a:t>To produce results comparable to the Litos/Litos Lite, but at a price that is magnitudes cheaper.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To enable parallel 500-hour stability testing of 8 - 32 devices.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  <p:pic>
        <p:nvPicPr>
          <p:cNvPr id="4098" name="Picture 2" descr="parallel JV and stability measurements for perovskite solar cells">
            <a:extLst>
              <a:ext uri="{FF2B5EF4-FFF2-40B4-BE49-F238E27FC236}">
                <a16:creationId xmlns:a16="http://schemas.microsoft.com/office/drawing/2014/main" id="{FF272D78-9407-25AE-BC31-8272FC553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452" y="477106"/>
            <a:ext cx="5506727" cy="264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ACB182-7923-EF47-6F40-4DD9DC216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451" y="3737666"/>
            <a:ext cx="5506728" cy="240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7B6C4-0AFC-2E79-F513-0EFA91F8D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995" y="5509419"/>
            <a:ext cx="4872789" cy="585788"/>
          </a:xfrm>
        </p:spPr>
        <p:txBody>
          <a:bodyPr>
            <a:normAutofit/>
          </a:bodyPr>
          <a:lstStyle/>
          <a:p>
            <a:r>
              <a:rPr lang="en-US" b="1" dirty="0"/>
              <a:t>development Timeline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4B89AD-485C-42A2-0D33-ED480E8052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Aug 2022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6769C3-5904-6EBA-3116-04A2DDB948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Dec 2022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BFBD5-FA43-F594-64BA-825605A101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Apr 2023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4161BB8-3355-BAE5-EC65-1213970164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8" y="2673328"/>
            <a:ext cx="3743410" cy="1010842"/>
          </a:xfrm>
        </p:spPr>
        <p:txBody>
          <a:bodyPr/>
          <a:lstStyle/>
          <a:p>
            <a:r>
              <a:rPr lang="en-US" dirty="0"/>
              <a:t>Prototype for measuring one full device finished and tested.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4514B91-C70E-DAD9-B420-BE73933DC35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Adapted prototype to a circuit board form.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438798-E547-640E-69B4-2CCD1328762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r>
              <a:rPr lang="en-US" dirty="0"/>
              <a:t>Parallel 4 device JV and MPPT measurement capabilities. 2 setups completed.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F2AED4F-26D6-2054-FCEC-51CF569FD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28CED4-6247-6C95-4A06-18F801D80D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69" t="17374" b="5959"/>
          <a:stretch/>
        </p:blipFill>
        <p:spPr>
          <a:xfrm rot="5400000">
            <a:off x="1124891" y="-71884"/>
            <a:ext cx="2232233" cy="280561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EADE196-23D0-6113-1B80-DB895515AB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5" t="9474" r="22584" b="12718"/>
          <a:stretch/>
        </p:blipFill>
        <p:spPr bwMode="auto">
          <a:xfrm>
            <a:off x="4946716" y="214807"/>
            <a:ext cx="2624364" cy="223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A8ACBBAF-420C-7417-7232-46BF06F52828}"/>
              </a:ext>
            </a:extLst>
          </p:cNvPr>
          <p:cNvSpPr/>
          <p:nvPr/>
        </p:nvSpPr>
        <p:spPr>
          <a:xfrm>
            <a:off x="3913262" y="1136789"/>
            <a:ext cx="764006" cy="3882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18EF5AF1-600A-EDAE-23CD-CCD92422A7C4}"/>
              </a:ext>
            </a:extLst>
          </p:cNvPr>
          <p:cNvSpPr/>
          <p:nvPr/>
        </p:nvSpPr>
        <p:spPr>
          <a:xfrm>
            <a:off x="8180820" y="1136789"/>
            <a:ext cx="764006" cy="3882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D655EF0-3657-9CEE-A642-E912334691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162" r="11027" b="16168"/>
          <a:stretch/>
        </p:blipFill>
        <p:spPr>
          <a:xfrm>
            <a:off x="9355105" y="214806"/>
            <a:ext cx="2550590" cy="223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48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CF716-2304-3E9E-A309-72B2B2FA8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609801"/>
            <a:ext cx="8421688" cy="1325563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FB450-D6C3-F43F-2BD2-57A854BA23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0083" y="1935364"/>
            <a:ext cx="2882475" cy="823912"/>
          </a:xfrm>
        </p:spPr>
        <p:txBody>
          <a:bodyPr/>
          <a:lstStyle/>
          <a:p>
            <a:r>
              <a:rPr lang="en-US" dirty="0"/>
              <a:t>code Stack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B2CA90-29CA-6491-3CC2-3E76A77FA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30083" y="2993034"/>
            <a:ext cx="2882475" cy="3558161"/>
          </a:xfrm>
        </p:spPr>
        <p:txBody>
          <a:bodyPr>
            <a:normAutofit/>
          </a:bodyPr>
          <a:lstStyle/>
          <a:p>
            <a:r>
              <a:rPr lang="en-US" dirty="0"/>
              <a:t>Fully customizable measurements (scan rate, voltage range/step size)</a:t>
            </a:r>
          </a:p>
          <a:p>
            <a:r>
              <a:rPr lang="en-US" dirty="0"/>
              <a:t>Automatically starts MPPT measurement at Vmpp voltage taken from JV scan.</a:t>
            </a:r>
          </a:p>
          <a:p>
            <a:r>
              <a:rPr lang="en-US" dirty="0"/>
              <a:t>Periodic JV scans during MPPT measurements.</a:t>
            </a:r>
          </a:p>
          <a:p>
            <a:r>
              <a:rPr lang="en-US" dirty="0"/>
              <a:t>Automated graph storage and organization.</a:t>
            </a:r>
          </a:p>
          <a:p>
            <a:r>
              <a:rPr lang="en-US" dirty="0"/>
              <a:t>70% written in python, 30% in C++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93BF75-708D-F032-04AA-475CC2D24F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34644" y="1935364"/>
            <a:ext cx="2896671" cy="823912"/>
          </a:xfrm>
        </p:spPr>
        <p:txBody>
          <a:bodyPr/>
          <a:lstStyle/>
          <a:p>
            <a:r>
              <a:rPr lang="en-US" dirty="0"/>
              <a:t>Custom Circuit Board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166A1B-7915-E3B7-2978-BE63F90455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34644" y="2993034"/>
            <a:ext cx="2896671" cy="1997867"/>
          </a:xfrm>
        </p:spPr>
        <p:txBody>
          <a:bodyPr/>
          <a:lstStyle/>
          <a:p>
            <a:r>
              <a:rPr lang="en-US" dirty="0"/>
              <a:t>Very easily reproducible.</a:t>
            </a:r>
          </a:p>
          <a:p>
            <a:r>
              <a:rPr lang="en-US" dirty="0"/>
              <a:t>Full setup fabrication time is under 6 hours.</a:t>
            </a:r>
          </a:p>
          <a:p>
            <a:r>
              <a:rPr lang="en-US" dirty="0"/>
              <a:t>Only basic soldering skills required (just breadboard style pins).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6F8472-FA93-684A-EF3C-73ED580EACA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53400" y="1935364"/>
            <a:ext cx="2882475" cy="823912"/>
          </a:xfrm>
        </p:spPr>
        <p:txBody>
          <a:bodyPr/>
          <a:lstStyle/>
          <a:p>
            <a:r>
              <a:rPr lang="en-US" dirty="0"/>
              <a:t>Very cost effective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4C64A8-7B2A-14A0-1141-8EBBFC7BEAFE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3400" y="2993034"/>
            <a:ext cx="2882475" cy="1997867"/>
          </a:xfrm>
        </p:spPr>
        <p:txBody>
          <a:bodyPr/>
          <a:lstStyle/>
          <a:p>
            <a:r>
              <a:rPr lang="en-US" dirty="0"/>
              <a:t>Current Setup Cost is under $750. (Litos Lite costs around 60k)</a:t>
            </a:r>
          </a:p>
          <a:p>
            <a:r>
              <a:rPr lang="en-US" dirty="0"/>
              <a:t>JV and MPPT have performed within 5% error of Litos Lite on single device setup.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3961DAE-91A7-8A0F-2BEE-F9EB8E117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4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4175694-1E3D-437E-74F8-0F9BD98A3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917" y="4707104"/>
            <a:ext cx="2534166" cy="206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239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6464D-7E5A-86AF-4EC9-A3D62D480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Performing MPPT Trial </a:t>
            </a:r>
            <a:br>
              <a:rPr lang="en-US" dirty="0"/>
            </a:br>
            <a:r>
              <a:rPr lang="en-US" dirty="0"/>
              <a:t>(1 device setup: </a:t>
            </a:r>
            <a:r>
              <a:rPr lang="en-US" b="0" i="0" dirty="0">
                <a:effectLst/>
                <a:latin typeface="-apple-system"/>
              </a:rPr>
              <a:t>9/9/2022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3C0E7-84F3-B1DF-4299-758328761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351BCFC-920D-50E2-DF33-7908CEEB1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16" y="2004870"/>
            <a:ext cx="5658853" cy="3501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6C9C9A-F4B1-1D3E-7E98-8FAF26FC2261}"/>
              </a:ext>
            </a:extLst>
          </p:cNvPr>
          <p:cNvSpPr txBox="1"/>
          <p:nvPr/>
        </p:nvSpPr>
        <p:spPr>
          <a:xfrm>
            <a:off x="838200" y="1536301"/>
            <a:ext cx="430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Litos Lite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1C1C4E-0CFD-A537-A7B3-0D2C4059CA0A}"/>
              </a:ext>
            </a:extLst>
          </p:cNvPr>
          <p:cNvSpPr txBox="1"/>
          <p:nvPr/>
        </p:nvSpPr>
        <p:spPr>
          <a:xfrm>
            <a:off x="6622737" y="1506022"/>
            <a:ext cx="430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My Setup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F04D3E6-2E0E-DF97-36C2-7D62C5067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633" y="2004870"/>
            <a:ext cx="5454409" cy="337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EBD2B7-840D-A753-09E5-0521F83BDD08}"/>
              </a:ext>
            </a:extLst>
          </p:cNvPr>
          <p:cNvSpPr txBox="1"/>
          <p:nvPr/>
        </p:nvSpPr>
        <p:spPr>
          <a:xfrm>
            <a:off x="1686821" y="5938892"/>
            <a:ext cx="8265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Percent error of the average over the last 40s of trials: </a:t>
            </a:r>
            <a:r>
              <a:rPr lang="en-US" sz="2400" b="1" dirty="0"/>
              <a:t>3.44%</a:t>
            </a:r>
          </a:p>
        </p:txBody>
      </p:sp>
    </p:spTree>
    <p:extLst>
      <p:ext uri="{BB962C8B-B14F-4D97-AF65-F5344CB8AC3E}">
        <p14:creationId xmlns:p14="http://schemas.microsoft.com/office/powerpoint/2010/main" val="4043833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318DB-2676-8C8D-CF93-01606B84D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Measurement</a:t>
            </a:r>
            <a:br>
              <a:rPr lang="en-US" dirty="0"/>
            </a:br>
            <a:r>
              <a:rPr lang="en-US" dirty="0"/>
              <a:t>(4 device setup: </a:t>
            </a:r>
            <a:r>
              <a:rPr lang="en-US" dirty="0">
                <a:latin typeface="-apple-system"/>
              </a:rPr>
              <a:t>4</a:t>
            </a:r>
            <a:r>
              <a:rPr lang="en-US" b="0" i="0" dirty="0">
                <a:effectLst/>
                <a:latin typeface="-apple-system"/>
              </a:rPr>
              <a:t>/25/2023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85F718-6C86-00E9-78FE-74B5D1B45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6</a:t>
            </a:fld>
            <a:endParaRPr lang="en-US" dirty="0"/>
          </a:p>
        </p:txBody>
      </p:sp>
      <p:pic>
        <p:nvPicPr>
          <p:cNvPr id="8" name="Picture 7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CA4BFC33-3C58-9032-1B11-CF5F8DCE6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1" y="2015330"/>
            <a:ext cx="5401200" cy="4156075"/>
          </a:xfrm>
          <a:prstGeom prst="rect">
            <a:avLst/>
          </a:prstGeom>
        </p:spPr>
      </p:pic>
      <p:pic>
        <p:nvPicPr>
          <p:cNvPr id="10" name="Picture 9" descr="A picture containing text, screenshot, line, parallel&#10;&#10;Description automatically generated">
            <a:extLst>
              <a:ext uri="{FF2B5EF4-FFF2-40B4-BE49-F238E27FC236}">
                <a16:creationId xmlns:a16="http://schemas.microsoft.com/office/drawing/2014/main" id="{681F2E5C-8DD7-0F16-293C-64182C17A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550" y="2015331"/>
            <a:ext cx="5913319" cy="41560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E4BED1-9DBE-CEF7-4571-6AA938FD979E}"/>
              </a:ext>
            </a:extLst>
          </p:cNvPr>
          <p:cNvSpPr txBox="1"/>
          <p:nvPr/>
        </p:nvSpPr>
        <p:spPr>
          <a:xfrm>
            <a:off x="976993" y="1645998"/>
            <a:ext cx="430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JV Scan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B6AC47-02A8-E708-0FB9-F4B9C8DC96FB}"/>
              </a:ext>
            </a:extLst>
          </p:cNvPr>
          <p:cNvSpPr txBox="1"/>
          <p:nvPr/>
        </p:nvSpPr>
        <p:spPr>
          <a:xfrm>
            <a:off x="6761530" y="1615719"/>
            <a:ext cx="430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MPPT measurement</a:t>
            </a:r>
          </a:p>
        </p:txBody>
      </p:sp>
    </p:spTree>
    <p:extLst>
      <p:ext uri="{BB962C8B-B14F-4D97-AF65-F5344CB8AC3E}">
        <p14:creationId xmlns:p14="http://schemas.microsoft.com/office/powerpoint/2010/main" val="3449432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A6D12-F060-82A4-095B-E43002B6E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 factor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56C70-EB75-F964-130B-A38A2E88A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Content Placeholder 4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F13F009D-ED01-6454-9F9C-535B17D16D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07" y="2133044"/>
            <a:ext cx="5740181" cy="3826787"/>
          </a:xfrm>
          <a:prstGeom prst="rect">
            <a:avLst/>
          </a:prstGeom>
        </p:spPr>
      </p:pic>
      <p:pic>
        <p:nvPicPr>
          <p:cNvPr id="8" name="Picture 7" descr="A picture containing diagram, rectangle, text, screenshot&#10;&#10;Description automatically generated">
            <a:extLst>
              <a:ext uri="{FF2B5EF4-FFF2-40B4-BE49-F238E27FC236}">
                <a16:creationId xmlns:a16="http://schemas.microsoft.com/office/drawing/2014/main" id="{C44332B7-63E6-7146-853F-57E4DD0D4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365" y="2133044"/>
            <a:ext cx="4845715" cy="39280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604C54-49E4-2D70-2496-1B929402C740}"/>
              </a:ext>
            </a:extLst>
          </p:cNvPr>
          <p:cNvSpPr txBox="1"/>
          <p:nvPr/>
        </p:nvSpPr>
        <p:spPr>
          <a:xfrm>
            <a:off x="1211943" y="1727200"/>
            <a:ext cx="430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Litos Lite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C35AA0-172D-56CB-B8CA-70A607F925C7}"/>
              </a:ext>
            </a:extLst>
          </p:cNvPr>
          <p:cNvSpPr txBox="1"/>
          <p:nvPr/>
        </p:nvSpPr>
        <p:spPr>
          <a:xfrm>
            <a:off x="6996480" y="1696921"/>
            <a:ext cx="430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My Setup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964293-8720-95DF-9CEC-FE556BC5090A}"/>
              </a:ext>
            </a:extLst>
          </p:cNvPr>
          <p:cNvSpPr txBox="1"/>
          <p:nvPr/>
        </p:nvSpPr>
        <p:spPr>
          <a:xfrm>
            <a:off x="351112" y="5996343"/>
            <a:ext cx="461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2.34% Difference on RV Scan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879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A6D12-F060-82A4-095B-E43002B6E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circuit voltage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56C70-EB75-F964-130B-A38A2E88A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Content Placeholder 4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F13F009D-ED01-6454-9F9C-535B17D16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07" y="2133044"/>
            <a:ext cx="5740181" cy="3826787"/>
          </a:xfrm>
          <a:prstGeom prst="rect">
            <a:avLst/>
          </a:prstGeom>
        </p:spPr>
      </p:pic>
      <p:pic>
        <p:nvPicPr>
          <p:cNvPr id="8" name="Picture 7" descr="A picture containing diagram, rectangle, text, screenshot&#10;&#10;Description automatically generated">
            <a:extLst>
              <a:ext uri="{FF2B5EF4-FFF2-40B4-BE49-F238E27FC236}">
                <a16:creationId xmlns:a16="http://schemas.microsoft.com/office/drawing/2014/main" id="{C44332B7-63E6-7146-853F-57E4DD0D4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365" y="2133044"/>
            <a:ext cx="4845715" cy="39280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604C54-49E4-2D70-2496-1B929402C740}"/>
              </a:ext>
            </a:extLst>
          </p:cNvPr>
          <p:cNvSpPr txBox="1"/>
          <p:nvPr/>
        </p:nvSpPr>
        <p:spPr>
          <a:xfrm>
            <a:off x="1211943" y="1727200"/>
            <a:ext cx="430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Litos Lite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C35AA0-172D-56CB-B8CA-70A607F925C7}"/>
              </a:ext>
            </a:extLst>
          </p:cNvPr>
          <p:cNvSpPr txBox="1"/>
          <p:nvPr/>
        </p:nvSpPr>
        <p:spPr>
          <a:xfrm>
            <a:off x="6996480" y="1696921"/>
            <a:ext cx="430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My Setup</a:t>
            </a:r>
          </a:p>
        </p:txBody>
      </p:sp>
      <p:pic>
        <p:nvPicPr>
          <p:cNvPr id="3" name="Content Placeholder 4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2ACD33CD-6790-D707-6060-5A2FE0B547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96" y="2114579"/>
            <a:ext cx="5678579" cy="3785719"/>
          </a:xfrm>
          <a:prstGeom prst="rect">
            <a:avLst/>
          </a:prstGeom>
        </p:spPr>
      </p:pic>
      <p:pic>
        <p:nvPicPr>
          <p:cNvPr id="4" name="Picture 3" descr="A picture containing text, diagram, screenshot, rectangle&#10;&#10;Description automatically generated">
            <a:extLst>
              <a:ext uri="{FF2B5EF4-FFF2-40B4-BE49-F238E27FC236}">
                <a16:creationId xmlns:a16="http://schemas.microsoft.com/office/drawing/2014/main" id="{5B222D3C-71B8-3596-3CBD-23962FC3D8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365" y="2133044"/>
            <a:ext cx="4866915" cy="39280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C0E8DB-6EF0-8362-9709-D63DC4B5BD32}"/>
              </a:ext>
            </a:extLst>
          </p:cNvPr>
          <p:cNvSpPr txBox="1"/>
          <p:nvPr/>
        </p:nvSpPr>
        <p:spPr>
          <a:xfrm>
            <a:off x="351110" y="6082349"/>
            <a:ext cx="385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4.26% Difference on RV Scan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890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A6D12-F060-82A4-095B-E43002B6E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circuit current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56C70-EB75-F964-130B-A38A2E88A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Content Placeholder 4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F13F009D-ED01-6454-9F9C-535B17D16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07" y="2133044"/>
            <a:ext cx="5740181" cy="3826787"/>
          </a:xfrm>
          <a:prstGeom prst="rect">
            <a:avLst/>
          </a:prstGeom>
        </p:spPr>
      </p:pic>
      <p:pic>
        <p:nvPicPr>
          <p:cNvPr id="8" name="Picture 7" descr="A picture containing diagram, rectangle, text, screenshot&#10;&#10;Description automatically generated">
            <a:extLst>
              <a:ext uri="{FF2B5EF4-FFF2-40B4-BE49-F238E27FC236}">
                <a16:creationId xmlns:a16="http://schemas.microsoft.com/office/drawing/2014/main" id="{C44332B7-63E6-7146-853F-57E4DD0D4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365" y="2133044"/>
            <a:ext cx="4845715" cy="39280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604C54-49E4-2D70-2496-1B929402C740}"/>
              </a:ext>
            </a:extLst>
          </p:cNvPr>
          <p:cNvSpPr txBox="1"/>
          <p:nvPr/>
        </p:nvSpPr>
        <p:spPr>
          <a:xfrm>
            <a:off x="1211943" y="1727200"/>
            <a:ext cx="430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Litos Lite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C35AA0-172D-56CB-B8CA-70A607F925C7}"/>
              </a:ext>
            </a:extLst>
          </p:cNvPr>
          <p:cNvSpPr txBox="1"/>
          <p:nvPr/>
        </p:nvSpPr>
        <p:spPr>
          <a:xfrm>
            <a:off x="6996480" y="1696921"/>
            <a:ext cx="430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My Setup</a:t>
            </a:r>
          </a:p>
        </p:txBody>
      </p:sp>
      <p:pic>
        <p:nvPicPr>
          <p:cNvPr id="3" name="Picture 2" descr="A picture containing screenshot, diagram, text, line&#10;&#10;Description automatically generated">
            <a:extLst>
              <a:ext uri="{FF2B5EF4-FFF2-40B4-BE49-F238E27FC236}">
                <a16:creationId xmlns:a16="http://schemas.microsoft.com/office/drawing/2014/main" id="{381D26C9-E3E4-8DD9-78E0-F93E2B0EC1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92" y="2133044"/>
            <a:ext cx="5784188" cy="38561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B93909-2506-E91B-818D-9CB28624AE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5366" y="2133044"/>
            <a:ext cx="4843196" cy="39280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BF3BB0-F4E8-9680-AF0A-812B19D323E1}"/>
              </a:ext>
            </a:extLst>
          </p:cNvPr>
          <p:cNvSpPr txBox="1"/>
          <p:nvPr/>
        </p:nvSpPr>
        <p:spPr>
          <a:xfrm>
            <a:off x="351112" y="6062193"/>
            <a:ext cx="4464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13.02% Difference on RV Scan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464557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dark sales pitch_tm22318419_Win32_LW__SL_v3" id="{25F84EBA-C1D2-4AFA-BE29-F69FFF8F2DC6}" vid="{6C5BA4FE-EBF3-4DA8-82DB-24F1AF7B6C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1E84A1C-2814-43A7-9448-348326113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5BA3906-9696-4247-AC0D-DD5C26B2A70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sales pitch</Template>
  <TotalTime>830</TotalTime>
  <Words>394</Words>
  <Application>Microsoft Office PowerPoint</Application>
  <PresentationFormat>Widescreen</PresentationFormat>
  <Paragraphs>80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-apple-system</vt:lpstr>
      <vt:lpstr>Arial</vt:lpstr>
      <vt:lpstr>Calibri</vt:lpstr>
      <vt:lpstr>Tenorite</vt:lpstr>
      <vt:lpstr>Monoline</vt:lpstr>
      <vt:lpstr>Stability Setup Project</vt:lpstr>
      <vt:lpstr>Purpose</vt:lpstr>
      <vt:lpstr>development Timeline</vt:lpstr>
      <vt:lpstr>Features</vt:lpstr>
      <vt:lpstr>Best Performing MPPT Trial  (1 device setup: 9/9/2022)</vt:lpstr>
      <vt:lpstr>Sample Measurement (4 device setup: 4/25/2023)</vt:lpstr>
      <vt:lpstr>Fill factor</vt:lpstr>
      <vt:lpstr>open circuit voltage</vt:lpstr>
      <vt:lpstr>Short circuit current</vt:lpstr>
      <vt:lpstr>STABLIZED PCE (4 device setup: 4/25/2023)</vt:lpstr>
      <vt:lpstr>Next steps</vt:lpstr>
      <vt:lpstr>Thank you, 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Stability Setup Project</dc:title>
  <dc:creator>Chen, Andrew D</dc:creator>
  <cp:lastModifiedBy>Chen, Andrew D</cp:lastModifiedBy>
  <cp:revision>13</cp:revision>
  <dcterms:created xsi:type="dcterms:W3CDTF">2023-04-28T04:09:49Z</dcterms:created>
  <dcterms:modified xsi:type="dcterms:W3CDTF">2023-04-28T18:00:33Z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